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402" r:id="rId4"/>
    <p:sldId id="404" r:id="rId5"/>
    <p:sldId id="405" r:id="rId6"/>
    <p:sldId id="406" r:id="rId7"/>
    <p:sldId id="408" r:id="rId8"/>
    <p:sldId id="409" r:id="rId9"/>
    <p:sldId id="451" r:id="rId10"/>
    <p:sldId id="453" r:id="rId11"/>
    <p:sldId id="455" r:id="rId12"/>
    <p:sldId id="456" r:id="rId13"/>
    <p:sldId id="428" r:id="rId14"/>
    <p:sldId id="436" r:id="rId15"/>
    <p:sldId id="470" r:id="rId16"/>
    <p:sldId id="471" r:id="rId17"/>
    <p:sldId id="473" r:id="rId18"/>
    <p:sldId id="476" r:id="rId19"/>
    <p:sldId id="446" r:id="rId20"/>
    <p:sldId id="481" r:id="rId21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kumimoji="1" sz="5400" kern="1200">
        <a:solidFill>
          <a:schemeClr val="tx1"/>
        </a:solidFill>
        <a:latin typeface="Arial" charset="0"/>
        <a:ea typeface="新細明體" charset="-120"/>
        <a:cs typeface="+mn-cs"/>
      </a:defRPr>
    </a:lvl6pPr>
    <a:lvl7pPr marL="2743200" algn="l" defTabSz="914400" rtl="0" eaLnBrk="1" latinLnBrk="0" hangingPunct="1">
      <a:defRPr kumimoji="1" sz="5400" kern="1200">
        <a:solidFill>
          <a:schemeClr val="tx1"/>
        </a:solidFill>
        <a:latin typeface="Arial" charset="0"/>
        <a:ea typeface="新細明體" charset="-120"/>
        <a:cs typeface="+mn-cs"/>
      </a:defRPr>
    </a:lvl7pPr>
    <a:lvl8pPr marL="3200400" algn="l" defTabSz="914400" rtl="0" eaLnBrk="1" latinLnBrk="0" hangingPunct="1">
      <a:defRPr kumimoji="1" sz="5400" kern="1200">
        <a:solidFill>
          <a:schemeClr val="tx1"/>
        </a:solidFill>
        <a:latin typeface="Arial" charset="0"/>
        <a:ea typeface="新細明體" charset="-120"/>
        <a:cs typeface="+mn-cs"/>
      </a:defRPr>
    </a:lvl8pPr>
    <a:lvl9pPr marL="3657600" algn="l" defTabSz="914400" rtl="0" eaLnBrk="1" latinLnBrk="0" hangingPunct="1">
      <a:defRPr kumimoji="1" sz="5400" kern="1200">
        <a:solidFill>
          <a:schemeClr val="tx1"/>
        </a:solidFill>
        <a:latin typeface="Arial" charset="0"/>
        <a:ea typeface="新細明體" charset="-120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49" d="100"/>
          <a:sy n="49" d="100"/>
        </p:scale>
        <p:origin x="-2338" y="-7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-2820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5F3B5-1B47-494C-AA04-16A188C7A623}" type="datetimeFigureOut">
              <a:rPr lang="zh-TW" altLang="en-US" smtClean="0"/>
              <a:t>2020/5/6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5CFB0D-5FE7-41B3-9093-FE16E212D5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05065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24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新細明體" pitchFamily="18" charset="-120"/>
              </a:defRPr>
            </a:lvl1pPr>
          </a:lstStyle>
          <a:p>
            <a:pPr>
              <a:defRPr/>
            </a:pPr>
            <a:fld id="{1BBF3C0B-35CE-4945-80FA-C09464172FB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311537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BF3C0B-35CE-4945-80FA-C09464172FBB}" type="slidenum">
              <a:rPr lang="en-US" altLang="zh-TW" smtClean="0"/>
              <a:pPr>
                <a:defRPr/>
              </a:pPr>
              <a:t>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42330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1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1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476672"/>
            <a:ext cx="7543800" cy="1872209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2564904"/>
            <a:ext cx="7543800" cy="3456384"/>
          </a:xfrm>
        </p:spPr>
        <p:txBody>
          <a:bodyPr lIns="91440" rIns="91440">
            <a:normAutofit/>
          </a:bodyPr>
          <a:lstStyle>
            <a:lvl1pPr marL="0" indent="0" algn="just">
              <a:buNone/>
              <a:defRPr sz="2400" cap="all" spc="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822960" y="234888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13" y="1"/>
            <a:ext cx="9141618" cy="16364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9pPr>
          </a:lstStyle>
          <a:p>
            <a:pPr eaLnBrk="1" hangingPunct="1"/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251" y="6484367"/>
            <a:ext cx="1132381" cy="329009"/>
          </a:xfrm>
          <a:prstGeom prst="rect">
            <a:avLst/>
          </a:prstGeom>
        </p:spPr>
      </p:pic>
      <p:sp>
        <p:nvSpPr>
          <p:cNvPr id="10" name="投影片編號版面配置區 9"/>
          <p:cNvSpPr>
            <a:spLocks noGrp="1"/>
          </p:cNvSpPr>
          <p:nvPr>
            <p:ph type="sldNum" sz="quarter" idx="10"/>
          </p:nvPr>
        </p:nvSpPr>
        <p:spPr>
          <a:xfrm>
            <a:off x="8052477" y="6448251"/>
            <a:ext cx="984019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+mn-lt"/>
              </a:defRPr>
            </a:lvl1pPr>
          </a:lstStyle>
          <a:p>
            <a:pPr>
              <a:defRPr/>
            </a:pPr>
            <a:fld id="{CA7C7EC0-6DAA-4391-9864-F45CE2AB64E0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9516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182563" indent="-182563" hangingPunct="0">
              <a:lnSpc>
                <a:spcPct val="100000"/>
              </a:lnSpc>
              <a:spcAft>
                <a:spcPts val="60"/>
              </a:spcAft>
              <a:defRPr sz="3200"/>
            </a:lvl1pPr>
            <a:lvl2pPr hangingPunct="0">
              <a:lnSpc>
                <a:spcPct val="100000"/>
              </a:lnSpc>
              <a:spcAft>
                <a:spcPts val="60"/>
              </a:spcAft>
              <a:defRPr sz="2400"/>
            </a:lvl2pPr>
            <a:lvl3pPr hangingPunct="0">
              <a:lnSpc>
                <a:spcPct val="100000"/>
              </a:lnSpc>
              <a:spcAft>
                <a:spcPts val="60"/>
              </a:spcAft>
              <a:defRPr sz="1800"/>
            </a:lvl3pPr>
            <a:lvl4pPr hangingPunct="0">
              <a:lnSpc>
                <a:spcPct val="100000"/>
              </a:lnSpc>
              <a:spcAft>
                <a:spcPts val="60"/>
              </a:spcAft>
              <a:defRPr sz="1800"/>
            </a:lvl4pPr>
            <a:lvl5pPr hangingPunct="0">
              <a:lnSpc>
                <a:spcPct val="100000"/>
              </a:lnSpc>
              <a:spcAft>
                <a:spcPts val="60"/>
              </a:spcAft>
              <a:defRPr sz="18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Text Box 17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1478137" y="6431744"/>
            <a:ext cx="645591" cy="338554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ctr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11-1</a:t>
            </a:r>
          </a:p>
        </p:txBody>
      </p:sp>
      <p:sp>
        <p:nvSpPr>
          <p:cNvPr id="8" name="AutoShape 18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>
            <a:off x="1187624" y="6507894"/>
            <a:ext cx="217488" cy="215900"/>
          </a:xfrm>
          <a:prstGeom prst="actionButtonHome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9" name="Text Box 19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198231" y="6431744"/>
            <a:ext cx="646981" cy="338554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ctr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11-2</a:t>
            </a:r>
          </a:p>
        </p:txBody>
      </p:sp>
      <p:sp>
        <p:nvSpPr>
          <p:cNvPr id="10" name="Text Box 17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2919715" y="6431744"/>
            <a:ext cx="642888" cy="338554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ctr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11-3</a:t>
            </a: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>
          <a:xfrm>
            <a:off x="8052477" y="6448251"/>
            <a:ext cx="984019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+mn-lt"/>
              </a:defRPr>
            </a:lvl1pPr>
          </a:lstStyle>
          <a:p>
            <a:pPr>
              <a:defRPr/>
            </a:pPr>
            <a:fld id="{6CC2834A-24C2-42CA-BCD6-CB5AA28BF97B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549629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560" y="2060848"/>
            <a:ext cx="7543800" cy="3888432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800" cap="all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11560" y="1916832"/>
            <a:ext cx="784887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251" y="6484367"/>
            <a:ext cx="1132381" cy="329009"/>
          </a:xfrm>
          <a:prstGeom prst="rect">
            <a:avLst/>
          </a:prstGeom>
        </p:spPr>
      </p:pic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611560" y="286604"/>
            <a:ext cx="8208912" cy="153322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0"/>
          </p:nvPr>
        </p:nvSpPr>
        <p:spPr>
          <a:xfrm>
            <a:off x="8052477" y="6448251"/>
            <a:ext cx="984019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139DB0D-3227-4503-8102-D642210004DF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87903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52477" y="6448251"/>
            <a:ext cx="984019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0A9A344C-2C18-4FDB-8F90-34F47F87CB9B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AutoShape 18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>
            <a:off x="1187624" y="6507894"/>
            <a:ext cx="217488" cy="215900"/>
          </a:xfrm>
          <a:prstGeom prst="actionButtonHome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1" name="AutoShape 18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>
            <a:off x="1187624" y="6507894"/>
            <a:ext cx="217488" cy="215900"/>
          </a:xfrm>
          <a:prstGeom prst="actionButtonHome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31" name="Text Box 17">
            <a:hlinkClick r:id="rId2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1478137" y="6431744"/>
            <a:ext cx="645591" cy="338554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ctr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11-1</a:t>
            </a:r>
          </a:p>
        </p:txBody>
      </p:sp>
      <p:sp>
        <p:nvSpPr>
          <p:cNvPr id="32" name="Text Box 19">
            <a:hlinkClick r:id="rId3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2198231" y="6431744"/>
            <a:ext cx="646981" cy="338554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ctr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11-2</a:t>
            </a:r>
          </a:p>
        </p:txBody>
      </p:sp>
      <p:sp>
        <p:nvSpPr>
          <p:cNvPr id="33" name="Text Box 17">
            <a:hlinkClick r:id="rId4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2919715" y="6431744"/>
            <a:ext cx="642888" cy="338554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ctr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11-3</a:t>
            </a:r>
          </a:p>
        </p:txBody>
      </p:sp>
    </p:spTree>
    <p:extLst>
      <p:ext uri="{BB962C8B-B14F-4D97-AF65-F5344CB8AC3E}">
        <p14:creationId xmlns:p14="http://schemas.microsoft.com/office/powerpoint/2010/main" val="587293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1560" y="286605"/>
            <a:ext cx="8208912" cy="821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3569" y="1294668"/>
            <a:ext cx="7683192" cy="49426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39552" y="1108325"/>
            <a:ext cx="82809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251" y="6532518"/>
            <a:ext cx="966653" cy="280858"/>
          </a:xfrm>
          <a:prstGeom prst="rect">
            <a:avLst/>
          </a:prstGeom>
        </p:spPr>
      </p:pic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13" y="1"/>
            <a:ext cx="9141618" cy="16364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8" name="向右箭號 17"/>
          <p:cNvSpPr/>
          <p:nvPr/>
        </p:nvSpPr>
        <p:spPr>
          <a:xfrm>
            <a:off x="0" y="373429"/>
            <a:ext cx="571441" cy="64807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6876256" y="642365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fld id="{B861AA22-6B57-48D3-9B92-9A80E62977B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0884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transition spd="slow"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just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4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just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just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just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just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CHAPTER11</a:t>
            </a:r>
            <a:br>
              <a:rPr lang="en-US" altLang="zh-TW" dirty="0" smtClean="0"/>
            </a:br>
            <a:r>
              <a:rPr lang="zh-TW" altLang="en-US" dirty="0" smtClean="0"/>
              <a:t>網路行銷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11-1 </a:t>
            </a:r>
            <a:r>
              <a:rPr lang="zh-TW" altLang="en-US" dirty="0" smtClean="0"/>
              <a:t>認識網路行銷</a:t>
            </a:r>
            <a:endParaRPr lang="en-US" altLang="zh-TW" dirty="0" smtClean="0"/>
          </a:p>
          <a:p>
            <a:r>
              <a:rPr lang="en-US" altLang="zh-TW" dirty="0" smtClean="0"/>
              <a:t>11-2 </a:t>
            </a:r>
            <a:r>
              <a:rPr lang="zh-TW" altLang="en-US" dirty="0" smtClean="0"/>
              <a:t>網路行銷方式</a:t>
            </a:r>
            <a:endParaRPr lang="en-US" altLang="zh-TW" dirty="0" smtClean="0"/>
          </a:p>
          <a:p>
            <a:r>
              <a:rPr lang="en-US" altLang="zh-TW" dirty="0" smtClean="0"/>
              <a:t>11-3 </a:t>
            </a:r>
            <a:r>
              <a:rPr lang="zh-TW" altLang="en-US" dirty="0" smtClean="0"/>
              <a:t>免費的網路行銷資源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11-2-3 KOL</a:t>
            </a:r>
            <a:r>
              <a:rPr lang="zh-TW" altLang="en-US" dirty="0"/>
              <a:t>行銷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834A-24C2-42CA-BCD6-CB5AA28BF97B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7744" y="3444730"/>
            <a:ext cx="4670043" cy="2760360"/>
          </a:xfrm>
          <a:prstGeom prst="rect">
            <a:avLst/>
          </a:prstGeom>
        </p:spPr>
      </p:pic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2335621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907" y="1308681"/>
            <a:ext cx="7422523" cy="4915326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11-2-4 </a:t>
            </a:r>
            <a:r>
              <a:rPr lang="zh-TW" altLang="en-US" dirty="0"/>
              <a:t>口碑行銷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834A-24C2-42CA-BCD6-CB5AA28BF97B}" type="slidenum">
              <a:rPr lang="en-US" altLang="zh-TW" smtClean="0"/>
              <a:pPr>
                <a:defRPr/>
              </a:pPr>
              <a:t>11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61468570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11-2-5 </a:t>
            </a:r>
            <a:r>
              <a:rPr lang="zh-TW" altLang="en-US" dirty="0" smtClean="0"/>
              <a:t>關鍵字廣告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834A-24C2-42CA-BCD6-CB5AA28BF97B}" type="slidenum">
              <a:rPr lang="en-US" altLang="zh-TW" smtClean="0"/>
              <a:pPr>
                <a:defRPr/>
              </a:pPr>
              <a:t>12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9752" y="3428999"/>
            <a:ext cx="4536504" cy="2801959"/>
          </a:xfrm>
          <a:prstGeom prst="rect">
            <a:avLst/>
          </a:prstGeom>
        </p:spPr>
      </p:pic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563999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11-2-6 </a:t>
            </a:r>
            <a:r>
              <a:rPr lang="zh-TW" altLang="en-US" dirty="0" smtClean="0"/>
              <a:t>行動廣告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C2834A-24C2-42CA-BCD6-CB5AA28BF97B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696" y="1191074"/>
            <a:ext cx="5989839" cy="5174428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2555776" y="5013176"/>
            <a:ext cx="1403254" cy="78568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/>
              <a:t>應用程式內</a:t>
            </a:r>
            <a:r>
              <a:rPr lang="zh-TW" altLang="en-US" sz="2000" b="1" dirty="0" smtClean="0"/>
              <a:t>廣告</a:t>
            </a:r>
            <a:endParaRPr lang="zh-TW" altLang="en-US" sz="2000" b="1" dirty="0"/>
          </a:p>
        </p:txBody>
      </p:sp>
      <p:sp>
        <p:nvSpPr>
          <p:cNvPr id="9" name="圓角矩形 8"/>
          <p:cNvSpPr/>
          <p:nvPr/>
        </p:nvSpPr>
        <p:spPr>
          <a:xfrm>
            <a:off x="5364088" y="1700808"/>
            <a:ext cx="1857926" cy="42328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/>
              <a:t>行動搜尋廣告</a:t>
            </a:r>
          </a:p>
        </p:txBody>
      </p:sp>
    </p:spTree>
    <p:extLst>
      <p:ext uri="{BB962C8B-B14F-4D97-AF65-F5344CB8AC3E}">
        <p14:creationId xmlns:p14="http://schemas.microsoft.com/office/powerpoint/2010/main" val="1729757840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11-3-1 </a:t>
            </a:r>
            <a:r>
              <a:rPr lang="zh-TW" altLang="en-US" dirty="0" smtClean="0"/>
              <a:t>社群媒體</a:t>
            </a:r>
            <a:endParaRPr lang="en-US" altLang="zh-TW" dirty="0" smtClean="0"/>
          </a:p>
          <a:p>
            <a:r>
              <a:rPr lang="en-US" altLang="zh-TW" dirty="0" smtClean="0"/>
              <a:t>11-3-2 </a:t>
            </a:r>
            <a:r>
              <a:rPr lang="en-US" altLang="zh-TW" cap="none" dirty="0" smtClean="0"/>
              <a:t>Google Trend</a:t>
            </a:r>
          </a:p>
          <a:p>
            <a:r>
              <a:rPr lang="en-US" altLang="zh-TW" dirty="0" smtClean="0"/>
              <a:t>11-3-3 </a:t>
            </a:r>
            <a:r>
              <a:rPr lang="en-US" altLang="zh-TW" cap="none" dirty="0" smtClean="0"/>
              <a:t>Google Analytics</a:t>
            </a:r>
            <a:endParaRPr lang="en-US" altLang="zh-TW" dirty="0" smtClean="0"/>
          </a:p>
          <a:p>
            <a:r>
              <a:rPr lang="en-US" altLang="zh-TW" dirty="0" smtClean="0"/>
              <a:t>11-3-4 </a:t>
            </a:r>
            <a:r>
              <a:rPr lang="en-US" altLang="zh-TW" cap="none" dirty="0" smtClean="0"/>
              <a:t>Think With Google </a:t>
            </a:r>
            <a:endParaRPr lang="en-US" altLang="zh-TW" dirty="0"/>
          </a:p>
          <a:p>
            <a:r>
              <a:rPr lang="en-US" altLang="zh-TW" dirty="0" smtClean="0"/>
              <a:t>11-3-5 </a:t>
            </a:r>
            <a:r>
              <a:rPr lang="zh-TW" altLang="en-US" dirty="0" smtClean="0"/>
              <a:t>優</a:t>
            </a:r>
            <a:r>
              <a:rPr lang="zh-TW" altLang="en-US" dirty="0"/>
              <a:t>化標題</a:t>
            </a:r>
            <a:r>
              <a:rPr lang="zh-TW" altLang="en-US" dirty="0" smtClean="0"/>
              <a:t>工具</a:t>
            </a:r>
            <a:endParaRPr lang="en-US" altLang="zh-TW" dirty="0"/>
          </a:p>
          <a:p>
            <a:r>
              <a:rPr lang="en-US" altLang="zh-TW" dirty="0" smtClean="0"/>
              <a:t>11-3-6 LINE</a:t>
            </a:r>
            <a:r>
              <a:rPr lang="en-US" altLang="zh-TW" dirty="0"/>
              <a:t>@</a:t>
            </a:r>
            <a:r>
              <a:rPr lang="zh-TW" altLang="en-US" dirty="0"/>
              <a:t>生活圈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11-3 </a:t>
            </a:r>
            <a:r>
              <a:rPr lang="zh-TW" altLang="en-US" dirty="0" smtClean="0"/>
              <a:t>免費的網路行銷資源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39DB0D-3227-4503-8102-D642210004DF}" type="slidenum">
              <a:rPr lang="en-US" altLang="zh-TW" smtClean="0"/>
              <a:pPr>
                <a:defRPr/>
              </a:pPr>
              <a:t>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9517959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5423" y="1449663"/>
            <a:ext cx="6599492" cy="4633362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11-3-1 </a:t>
            </a:r>
            <a:r>
              <a:rPr lang="zh-TW" altLang="en-US" dirty="0"/>
              <a:t>社群媒體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834A-24C2-42CA-BCD6-CB5AA28BF97B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04999405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213" y="1336453"/>
            <a:ext cx="7681912" cy="4859781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11-3-2 Google Trend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834A-24C2-42CA-BCD6-CB5AA28BF97B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82404817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213" y="1503243"/>
            <a:ext cx="7681912" cy="4526202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11-3-4 Think </a:t>
            </a:r>
            <a:r>
              <a:rPr lang="en-US" altLang="zh-TW" dirty="0"/>
              <a:t>with Google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834A-24C2-42CA-BCD6-CB5AA28BF97B}" type="slidenum">
              <a:rPr lang="en-US" altLang="zh-TW" smtClean="0"/>
              <a:pPr>
                <a:defRPr/>
              </a:pPr>
              <a:t>17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18368216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213" y="1536098"/>
            <a:ext cx="7681912" cy="4460491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11-3-5 </a:t>
            </a:r>
            <a:r>
              <a:rPr lang="zh-TW" altLang="en-US" dirty="0" smtClean="0"/>
              <a:t>優</a:t>
            </a:r>
            <a:r>
              <a:rPr lang="zh-TW" altLang="en-US" dirty="0"/>
              <a:t>化標題工具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834A-24C2-42CA-BCD6-CB5AA28BF97B}" type="slidenum">
              <a:rPr lang="en-US" altLang="zh-TW" smtClean="0"/>
              <a:pPr>
                <a:defRPr/>
              </a:pPr>
              <a:t>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72515256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213" y="1536098"/>
            <a:ext cx="7681912" cy="4460491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11-3-6 LINE@</a:t>
            </a:r>
            <a:r>
              <a:rPr lang="zh-TW" altLang="en-US" dirty="0" smtClean="0"/>
              <a:t>生活圈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159750" y="6448425"/>
            <a:ext cx="984250" cy="365125"/>
          </a:xfrm>
        </p:spPr>
        <p:txBody>
          <a:bodyPr/>
          <a:lstStyle/>
          <a:p>
            <a:pPr>
              <a:defRPr/>
            </a:pPr>
            <a:fld id="{6CC2834A-24C2-42CA-BCD6-CB5AA28BF97B}" type="slidenum">
              <a:rPr lang="en-US" altLang="zh-TW" smtClean="0"/>
              <a:pPr>
                <a:defRPr/>
              </a:pPr>
              <a:t>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88979802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1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>
              <a:buNone/>
            </a:pPr>
            <a:r>
              <a:rPr lang="en-US" altLang="zh-TW" dirty="0" smtClean="0"/>
              <a:t>11-1-1 </a:t>
            </a:r>
            <a:r>
              <a:rPr lang="zh-TW" altLang="en-US" dirty="0" smtClean="0"/>
              <a:t>網路行銷的定義</a:t>
            </a:r>
            <a:endParaRPr lang="en-US" altLang="zh-TW" dirty="0" smtClean="0"/>
          </a:p>
          <a:p>
            <a:pPr marL="0" indent="0" eaLnBrk="1">
              <a:buNone/>
            </a:pPr>
            <a:r>
              <a:rPr lang="en-US" altLang="zh-TW" dirty="0" smtClean="0"/>
              <a:t>11-1-2 </a:t>
            </a:r>
            <a:r>
              <a:rPr lang="zh-TW" altLang="en-US" dirty="0" smtClean="0"/>
              <a:t>網路行銷與傳統行銷的差異</a:t>
            </a:r>
            <a:endParaRPr lang="en-US" altLang="zh-TW" dirty="0" smtClean="0"/>
          </a:p>
          <a:p>
            <a:pPr marL="0" indent="0" eaLnBrk="1">
              <a:buNone/>
            </a:pPr>
            <a:r>
              <a:rPr lang="en-US" altLang="zh-TW" dirty="0" smtClean="0"/>
              <a:t>11-1-3 </a:t>
            </a:r>
            <a:r>
              <a:rPr lang="zh-TW" altLang="en-US" dirty="0" smtClean="0"/>
              <a:t>網路行銷的</a:t>
            </a:r>
            <a:r>
              <a:rPr lang="en-US" altLang="zh-TW" dirty="0" smtClean="0"/>
              <a:t>4P</a:t>
            </a:r>
            <a:r>
              <a:rPr lang="zh-TW" altLang="en-US" dirty="0" smtClean="0"/>
              <a:t>與</a:t>
            </a:r>
            <a:r>
              <a:rPr lang="en-US" altLang="zh-TW" dirty="0" smtClean="0"/>
              <a:t>4C</a:t>
            </a:r>
            <a:endParaRPr lang="zh-TW" altLang="en-US" dirty="0" smtClean="0"/>
          </a:p>
        </p:txBody>
      </p:sp>
      <p:sp>
        <p:nvSpPr>
          <p:cNvPr id="4100" name="Rectangle 1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11-1 </a:t>
            </a:r>
            <a:r>
              <a:rPr lang="zh-TW" altLang="en-US" dirty="0" smtClean="0"/>
              <a:t>認識網路行銷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834A-24C2-42CA-BCD6-CB5AA28BF97B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Google</a:t>
            </a:r>
            <a:r>
              <a:rPr lang="zh-TW" altLang="en-US" dirty="0"/>
              <a:t>演算法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834A-24C2-42CA-BCD6-CB5AA28BF97B}" type="slidenum">
              <a:rPr lang="en-US" altLang="zh-TW" smtClean="0"/>
              <a:pPr>
                <a:defRPr/>
              </a:pPr>
              <a:t>20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7727" y="3164951"/>
            <a:ext cx="4634875" cy="307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76972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11-1-1 </a:t>
            </a:r>
            <a:r>
              <a:rPr lang="zh-TW" altLang="en-US" dirty="0"/>
              <a:t>網路行銷的定義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834A-24C2-42CA-BCD6-CB5AA28BF97B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722" y="1295400"/>
            <a:ext cx="7504894" cy="49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42348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6631" y="1295400"/>
            <a:ext cx="6737076" cy="4941888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11-1-2 </a:t>
            </a:r>
            <a:r>
              <a:rPr lang="zh-TW" altLang="en-US" sz="4000" dirty="0"/>
              <a:t>網路行銷與傳統行銷的差異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159750" y="6448425"/>
            <a:ext cx="984250" cy="365125"/>
          </a:xfrm>
        </p:spPr>
        <p:txBody>
          <a:bodyPr/>
          <a:lstStyle/>
          <a:p>
            <a:pPr>
              <a:defRPr/>
            </a:pPr>
            <a:fld id="{6CC2834A-24C2-42CA-BCD6-CB5AA28BF97B}" type="slidenum">
              <a:rPr lang="en-US" altLang="zh-TW" smtClean="0"/>
              <a:pPr>
                <a:defRPr/>
              </a:pPr>
              <a:t>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00442962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11-1-3 </a:t>
            </a:r>
            <a:r>
              <a:rPr lang="zh-TW" altLang="en-US" dirty="0"/>
              <a:t>網路行銷的</a:t>
            </a:r>
            <a:r>
              <a:rPr lang="en-US" altLang="zh-TW" dirty="0"/>
              <a:t>4P</a:t>
            </a:r>
            <a:r>
              <a:rPr lang="zh-TW" altLang="en-US" dirty="0"/>
              <a:t>與</a:t>
            </a:r>
            <a:r>
              <a:rPr lang="en-US" altLang="zh-TW" dirty="0"/>
              <a:t>4C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834A-24C2-42CA-BCD6-CB5AA28BF97B}" type="slidenum">
              <a:rPr lang="en-US" altLang="zh-TW" smtClean="0"/>
              <a:pPr>
                <a:defRPr/>
              </a:pPr>
              <a:t>5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725" y="3068960"/>
            <a:ext cx="7920880" cy="1792252"/>
          </a:xfrm>
          <a:prstGeom prst="rect">
            <a:avLst/>
          </a:prstGeom>
        </p:spPr>
      </p:pic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0647877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11-1-3 </a:t>
            </a:r>
            <a:r>
              <a:rPr lang="zh-TW" altLang="en-US" dirty="0"/>
              <a:t>網路行銷的</a:t>
            </a:r>
            <a:r>
              <a:rPr lang="en-US" altLang="zh-TW" dirty="0"/>
              <a:t>4P</a:t>
            </a:r>
            <a:r>
              <a:rPr lang="zh-TW" altLang="en-US" dirty="0"/>
              <a:t>與</a:t>
            </a:r>
            <a:r>
              <a:rPr lang="en-US" altLang="zh-TW" dirty="0"/>
              <a:t>4C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C2834A-24C2-42CA-BCD6-CB5AA28BF97B}" type="slidenum">
              <a:rPr lang="en-US" altLang="zh-TW" smtClean="0"/>
              <a:pPr>
                <a:defRPr/>
              </a:pPr>
              <a:t>6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1640" y="1225115"/>
            <a:ext cx="6447692" cy="514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282689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2315" y="1552542"/>
            <a:ext cx="4465707" cy="4427604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11-1-3 </a:t>
            </a:r>
            <a:r>
              <a:rPr lang="zh-TW" altLang="en-US" dirty="0"/>
              <a:t>網路行銷的</a:t>
            </a:r>
            <a:r>
              <a:rPr lang="en-US" altLang="zh-TW" dirty="0"/>
              <a:t>4P</a:t>
            </a:r>
            <a:r>
              <a:rPr lang="zh-TW" altLang="en-US" dirty="0"/>
              <a:t>與</a:t>
            </a:r>
            <a:r>
              <a:rPr lang="en-US" altLang="zh-TW" dirty="0"/>
              <a:t>4C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159750" y="6448425"/>
            <a:ext cx="984250" cy="365125"/>
          </a:xfrm>
        </p:spPr>
        <p:txBody>
          <a:bodyPr/>
          <a:lstStyle/>
          <a:p>
            <a:pPr>
              <a:defRPr/>
            </a:pPr>
            <a:fld id="{6CC2834A-24C2-42CA-BCD6-CB5AA28BF97B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19006637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>
          <a:xfrm>
            <a:off x="611560" y="2060848"/>
            <a:ext cx="7543800" cy="3096344"/>
          </a:xfrm>
        </p:spPr>
        <p:txBody>
          <a:bodyPr numCol="2">
            <a:normAutofit/>
          </a:bodyPr>
          <a:lstStyle/>
          <a:p>
            <a:r>
              <a:rPr lang="en-US" altLang="zh-TW" dirty="0" smtClean="0"/>
              <a:t>11-2-1 </a:t>
            </a:r>
            <a:r>
              <a:rPr lang="zh-TW" altLang="en-US" dirty="0" smtClean="0"/>
              <a:t>網路廣告</a:t>
            </a:r>
            <a:endParaRPr lang="en-US" altLang="zh-TW" dirty="0"/>
          </a:p>
          <a:p>
            <a:r>
              <a:rPr lang="en-US" altLang="zh-TW" dirty="0" smtClean="0"/>
              <a:t>11-2-2 </a:t>
            </a:r>
            <a:r>
              <a:rPr lang="zh-TW" altLang="en-US" dirty="0" smtClean="0"/>
              <a:t>電子郵件行銷</a:t>
            </a:r>
            <a:endParaRPr lang="en-US" altLang="zh-TW" dirty="0"/>
          </a:p>
          <a:p>
            <a:r>
              <a:rPr lang="en-US" altLang="zh-TW" dirty="0" smtClean="0"/>
              <a:t>11-2-3 KOL</a:t>
            </a:r>
            <a:r>
              <a:rPr lang="zh-TW" altLang="en-US" dirty="0" smtClean="0"/>
              <a:t>行銷</a:t>
            </a:r>
            <a:endParaRPr lang="en-US" altLang="zh-TW" dirty="0"/>
          </a:p>
          <a:p>
            <a:r>
              <a:rPr lang="en-US" altLang="zh-TW" dirty="0" smtClean="0"/>
              <a:t>11-2-4 </a:t>
            </a:r>
            <a:r>
              <a:rPr lang="zh-TW" altLang="en-US" dirty="0" smtClean="0"/>
              <a:t>口碑行銷</a:t>
            </a:r>
            <a:endParaRPr lang="en-US" altLang="zh-TW" dirty="0"/>
          </a:p>
          <a:p>
            <a:r>
              <a:rPr lang="en-US" altLang="zh-TW" dirty="0" smtClean="0"/>
              <a:t>11-2-5 </a:t>
            </a:r>
            <a:r>
              <a:rPr lang="zh-TW" altLang="en-US" dirty="0" smtClean="0"/>
              <a:t>關鍵字廣告</a:t>
            </a:r>
            <a:endParaRPr lang="en-US" altLang="zh-TW" dirty="0"/>
          </a:p>
          <a:p>
            <a:r>
              <a:rPr lang="en-US" altLang="zh-TW" dirty="0" smtClean="0"/>
              <a:t>11-2-6 </a:t>
            </a:r>
            <a:r>
              <a:rPr lang="zh-TW" altLang="en-US" dirty="0" smtClean="0"/>
              <a:t>行動</a:t>
            </a:r>
            <a:r>
              <a:rPr lang="zh-TW" altLang="en-US" dirty="0"/>
              <a:t>廣告	</a:t>
            </a:r>
            <a:endParaRPr lang="en-US" altLang="zh-TW" dirty="0"/>
          </a:p>
          <a:p>
            <a:r>
              <a:rPr lang="en-US" altLang="zh-TW" dirty="0" smtClean="0"/>
              <a:t>11-2-7 SEO</a:t>
            </a:r>
            <a:endParaRPr lang="en-US" altLang="zh-TW" dirty="0"/>
          </a:p>
          <a:p>
            <a:r>
              <a:rPr lang="en-US" altLang="zh-TW" dirty="0" smtClean="0"/>
              <a:t>11-2-8 AD Network</a:t>
            </a:r>
            <a:endParaRPr lang="en-US" altLang="zh-TW" dirty="0"/>
          </a:p>
          <a:p>
            <a:r>
              <a:rPr lang="en-US" altLang="zh-TW" dirty="0" smtClean="0"/>
              <a:t>11-2-9 RTB</a:t>
            </a:r>
            <a:r>
              <a:rPr lang="zh-TW" altLang="en-US" dirty="0"/>
              <a:t>生態圈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11-2 </a:t>
            </a:r>
            <a:r>
              <a:rPr lang="zh-TW" altLang="en-US" dirty="0" smtClean="0"/>
              <a:t>網路行銷方式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39DB0D-3227-4503-8102-D642210004DF}" type="slidenum">
              <a:rPr lang="en-US" altLang="zh-TW" smtClean="0"/>
              <a:pPr>
                <a:defRPr/>
              </a:pPr>
              <a:t>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43923335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5905" y="1720196"/>
            <a:ext cx="6538527" cy="4092295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11-2-1 </a:t>
            </a:r>
            <a:r>
              <a:rPr lang="zh-TW" altLang="en-US" dirty="0"/>
              <a:t>網路廣告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834A-24C2-42CA-BCD6-CB5AA28BF97B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26736078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網際網路">
  <a:themeElements>
    <a:clrScheme name="氣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Trebuchet MS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霧面玻璃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000" dirty="0">
            <a:latin typeface="微軟正黑體" panose="020B0604030504040204" pitchFamily="34" charset="-120"/>
            <a:ea typeface="微軟正黑體" panose="020B0604030504040204" pitchFamily="34" charset="-12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網際網路" id="{E7402E39-4EAB-4CA8-A087-4645542AEB4C}" vid="{03845439-27CA-45A2-B8C6-6CD6B95B1AA4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網際網路</Template>
  <TotalTime>1093</TotalTime>
  <Words>185</Words>
  <Application>Microsoft Office PowerPoint</Application>
  <PresentationFormat>如螢幕大小 (4:3)</PresentationFormat>
  <Paragraphs>63</Paragraphs>
  <Slides>20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1" baseType="lpstr">
      <vt:lpstr>網際網路</vt:lpstr>
      <vt:lpstr>CHAPTER11 網路行銷</vt:lpstr>
      <vt:lpstr>11-1 認識網路行銷</vt:lpstr>
      <vt:lpstr>11-1-1 網路行銷的定義</vt:lpstr>
      <vt:lpstr>11-1-2 網路行銷與傳統行銷的差異</vt:lpstr>
      <vt:lpstr>11-1-3 網路行銷的4P與4C</vt:lpstr>
      <vt:lpstr>11-1-3 網路行銷的4P與4C</vt:lpstr>
      <vt:lpstr>11-1-3 網路行銷的4P與4C</vt:lpstr>
      <vt:lpstr>11-2 網路行銷方式</vt:lpstr>
      <vt:lpstr>11-2-1 網路廣告</vt:lpstr>
      <vt:lpstr>11-2-3 KOL行銷</vt:lpstr>
      <vt:lpstr>11-2-4 口碑行銷</vt:lpstr>
      <vt:lpstr>11-2-5 關鍵字廣告</vt:lpstr>
      <vt:lpstr>11-2-6 行動廣告</vt:lpstr>
      <vt:lpstr>11-3 免費的網路行銷資源</vt:lpstr>
      <vt:lpstr>11-3-1 社群媒體</vt:lpstr>
      <vt:lpstr>11-3-2 Google Trend</vt:lpstr>
      <vt:lpstr>11-3-4 Think with Google</vt:lpstr>
      <vt:lpstr>11-3-5 優化標題工具</vt:lpstr>
      <vt:lpstr>11-3-6 LINE@生活圈</vt:lpstr>
      <vt:lpstr>Google演算法</vt:lpstr>
    </vt:vector>
  </TitlesOfParts>
  <Company>chwa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CHAPTER11</dc:title>
  <dc:creator>王小桃</dc:creator>
  <cp:lastModifiedBy>chwa</cp:lastModifiedBy>
  <cp:revision>72</cp:revision>
  <dcterms:created xsi:type="dcterms:W3CDTF">2011-03-29T08:04:00Z</dcterms:created>
  <dcterms:modified xsi:type="dcterms:W3CDTF">2020-05-06T04:26:39Z</dcterms:modified>
</cp:coreProperties>
</file>